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658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</p:sldIdLst>
  <p:sldSz cx="18288000" cy="10287000"/>
  <p:notesSz cx="6858000" cy="9144000"/>
  <p:embeddedFontLst>
    <p:embeddedFont>
      <p:font typeface="Montserrat Classic" panose="020B0604020202020204" charset="0"/>
      <p:regular r:id="rId13"/>
    </p:embeddedFont>
    <p:embeddedFont>
      <p:font typeface="Montserrat Classic Bold" panose="020B0604020202020204" charset="0"/>
      <p:regular r:id="rId14"/>
    </p:embeddedFont>
    <p:embeddedFont>
      <p:font typeface="Montserrat Light" panose="00000400000000000000" pitchFamily="2" charset="0"/>
      <p:regular r:id="rId15"/>
      <p:italic r:id="rId16"/>
    </p:embeddedFont>
    <p:embeddedFont>
      <p:font typeface="Oswald" panose="00000500000000000000" pitchFamily="2" charset="0"/>
      <p:regular r:id="rId17"/>
      <p:bold r:id="rId18"/>
    </p:embeddedFont>
    <p:embeddedFont>
      <p:font typeface="Oswald Bold" panose="000008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22" autoAdjust="0"/>
  </p:normalViewPr>
  <p:slideViewPr>
    <p:cSldViewPr>
      <p:cViewPr>
        <p:scale>
          <a:sx n="33" d="100"/>
          <a:sy n="33" d="100"/>
        </p:scale>
        <p:origin x="1398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oboticatimon.c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ctoblox.a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4A75A23-F2DC-4C0D-B2F1-6D85F245D08D}"/>
              </a:ext>
            </a:extLst>
          </p:cNvPr>
          <p:cNvSpPr txBox="1">
            <a:spLocks/>
          </p:cNvSpPr>
          <p:nvPr/>
        </p:nvSpPr>
        <p:spPr>
          <a:xfrm>
            <a:off x="12287234" y="10254099"/>
            <a:ext cx="3403283" cy="603978"/>
          </a:xfrm>
          <a:prstGeom prst="rect">
            <a:avLst/>
          </a:prstGeom>
        </p:spPr>
        <p:txBody>
          <a:bodyPr vert="horz" lIns="151257" tIns="75629" rIns="151257" bIns="75629" rtlCol="0" anchor="ctr"/>
          <a:lstStyle>
            <a:defPPr>
              <a:defRPr lang="en-US"/>
            </a:defPPr>
            <a:lvl1pPr marL="0" algn="r" defTabSz="504200" rtl="0" eaLnBrk="1" fontAlgn="base" latinLnBrk="0" hangingPunct="1">
              <a:spcBef>
                <a:spcPct val="0"/>
              </a:spcBef>
              <a:spcAft>
                <a:spcPct val="0"/>
              </a:spcAft>
              <a:defRPr sz="1323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200" algn="l" defTabSz="504200" rtl="0" eaLnBrk="1" fontAlgn="base" latinLnBrk="0" hangingPunct="1">
              <a:spcBef>
                <a:spcPct val="0"/>
              </a:spcBef>
              <a:spcAft>
                <a:spcPct val="0"/>
              </a:spcAft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400" algn="l" defTabSz="504200" rtl="0" eaLnBrk="1" fontAlgn="base" latinLnBrk="0" hangingPunct="1">
              <a:spcBef>
                <a:spcPct val="0"/>
              </a:spcBef>
              <a:spcAft>
                <a:spcPct val="0"/>
              </a:spcAft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600" algn="l" defTabSz="504200" rtl="0" eaLnBrk="1" fontAlgn="base" latinLnBrk="0" hangingPunct="1">
              <a:spcBef>
                <a:spcPct val="0"/>
              </a:spcBef>
              <a:spcAft>
                <a:spcPct val="0"/>
              </a:spcAft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801" algn="l" defTabSz="504200" rtl="0" eaLnBrk="1" fontAlgn="base" latinLnBrk="0" hangingPunct="1">
              <a:spcBef>
                <a:spcPct val="0"/>
              </a:spcBef>
              <a:spcAft>
                <a:spcPct val="0"/>
              </a:spcAft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1001" algn="l" defTabSz="504200" rtl="0" eaLnBrk="1" latinLnBrk="0" hangingPunct="1"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5201" algn="l" defTabSz="504200" rtl="0" eaLnBrk="1" latinLnBrk="0" hangingPunct="1"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9401" algn="l" defTabSz="504200" rtl="0" eaLnBrk="1" latinLnBrk="0" hangingPunct="1"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3601" algn="l" defTabSz="504200" rtl="0" eaLnBrk="1" latinLnBrk="0" hangingPunct="1">
              <a:defRPr sz="19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985"/>
              <a:pPr/>
              <a:t>1</a:t>
            </a:fld>
            <a:endParaRPr lang="pt-BR" sz="1985"/>
          </a:p>
        </p:txBody>
      </p:sp>
      <p:sp>
        <p:nvSpPr>
          <p:cNvPr id="10" name="Retângulo: Cantos Arredondados 7">
            <a:extLst>
              <a:ext uri="{FF2B5EF4-FFF2-40B4-BE49-F238E27FC236}">
                <a16:creationId xmlns:a16="http://schemas.microsoft.com/office/drawing/2014/main" id="{4277D56A-4D94-4B2F-A26B-9A662AE79A09}"/>
              </a:ext>
            </a:extLst>
          </p:cNvPr>
          <p:cNvSpPr/>
          <p:nvPr/>
        </p:nvSpPr>
        <p:spPr>
          <a:xfrm>
            <a:off x="649068" y="1889051"/>
            <a:ext cx="12275352" cy="110851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77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DE ROBÓTICA E TECNOLOGIA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D48C2DB-FDEE-49C6-AA61-93F8D6CD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812" y="3357717"/>
            <a:ext cx="5506767" cy="334612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BC8BE716-2359-4BBE-9620-417100345960}"/>
              </a:ext>
            </a:extLst>
          </p:cNvPr>
          <p:cNvSpPr/>
          <p:nvPr/>
        </p:nvSpPr>
        <p:spPr>
          <a:xfrm>
            <a:off x="9345185" y="7085923"/>
            <a:ext cx="4877186" cy="17654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134502" tIns="67253" rIns="134502" bIns="672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0590" b="1" spc="74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Arduíno</a:t>
            </a:r>
          </a:p>
        </p:txBody>
      </p:sp>
      <p:sp>
        <p:nvSpPr>
          <p:cNvPr id="12" name="Retângulo: Cantos Arredondados 7">
            <a:extLst>
              <a:ext uri="{FF2B5EF4-FFF2-40B4-BE49-F238E27FC236}">
                <a16:creationId xmlns:a16="http://schemas.microsoft.com/office/drawing/2014/main" id="{6B3436BF-34EC-4B65-9F35-47C54E96540B}"/>
              </a:ext>
            </a:extLst>
          </p:cNvPr>
          <p:cNvSpPr/>
          <p:nvPr/>
        </p:nvSpPr>
        <p:spPr>
          <a:xfrm>
            <a:off x="85" y="48068"/>
            <a:ext cx="15690431" cy="1332999"/>
          </a:xfrm>
          <a:prstGeom prst="roundRect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999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https://centromaker.com</a:t>
            </a:r>
          </a:p>
        </p:txBody>
      </p:sp>
      <p:pic>
        <p:nvPicPr>
          <p:cNvPr id="1026" name="Picture 2" descr="Robótica Educacional em Timon 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2" y="3762014"/>
            <a:ext cx="8542950" cy="42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5F9597-F4AB-478D-B0EC-1440CFFD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980" y="3608493"/>
            <a:ext cx="3352070" cy="2891982"/>
          </a:xfrm>
          <a:prstGeom prst="rect">
            <a:avLst/>
          </a:prstGeom>
        </p:spPr>
      </p:pic>
      <p:pic>
        <p:nvPicPr>
          <p:cNvPr id="2" name="Imagem 1" descr="Resultado de imagem para scratch">
            <a:extLst>
              <a:ext uri="{FF2B5EF4-FFF2-40B4-BE49-F238E27FC236}">
                <a16:creationId xmlns:a16="http://schemas.microsoft.com/office/drawing/2014/main" id="{82A4B30F-2F8E-5934-8A4C-666CCE38BED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437" y="7186225"/>
            <a:ext cx="3694656" cy="2528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0B8339A-512D-F26B-366F-35ACA784E7E8}"/>
              </a:ext>
            </a:extLst>
          </p:cNvPr>
          <p:cNvSpPr/>
          <p:nvPr/>
        </p:nvSpPr>
        <p:spPr>
          <a:xfrm>
            <a:off x="11108698" y="9511217"/>
            <a:ext cx="6969293" cy="72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119" b="1" dirty="0">
                <a:solidFill>
                  <a:srgbClr val="FF0000"/>
                </a:solidFill>
                <a:hlinkClick r:id="rId6"/>
              </a:rPr>
              <a:t>https://centromaker.com</a:t>
            </a:r>
            <a:endParaRPr lang="pt-BR" sz="4119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E:\NUCLEO DE TECNOLOGIA\Núcleo de Tecnologia do CEFAFSEDUC 02.jpeg">
            <a:extLst>
              <a:ext uri="{FF2B5EF4-FFF2-40B4-BE49-F238E27FC236}">
                <a16:creationId xmlns:a16="http://schemas.microsoft.com/office/drawing/2014/main" id="{37EA585C-3850-4EB6-A43D-63EE580F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60095" y="0"/>
            <a:ext cx="3196830" cy="289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0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772400" y="9110484"/>
            <a:ext cx="2743200" cy="207818"/>
          </a:xfrm>
          <a:prstGeom prst="rect">
            <a:avLst/>
          </a:prstGeom>
          <a:solidFill>
            <a:srgbClr val="FFFEE6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4191000" y="1176516"/>
            <a:ext cx="13932744" cy="9072384"/>
          </a:xfrm>
          <a:custGeom>
            <a:avLst/>
            <a:gdLst/>
            <a:ahLst/>
            <a:cxnLst/>
            <a:rect l="l" t="t" r="r" b="b"/>
            <a:pathLst>
              <a:path w="9436944" h="6767704">
                <a:moveTo>
                  <a:pt x="0" y="0"/>
                </a:moveTo>
                <a:lnTo>
                  <a:pt x="9436944" y="0"/>
                </a:lnTo>
                <a:lnTo>
                  <a:pt x="9436944" y="6767704"/>
                </a:lnTo>
                <a:lnTo>
                  <a:pt x="0" y="676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5111" b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290" y="358663"/>
            <a:ext cx="992739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1"/>
              </a:lnSpc>
            </a:pPr>
            <a:r>
              <a:rPr lang="en-US" sz="5424" spc="108">
                <a:latin typeface="Montserrat Classic Bold"/>
              </a:rPr>
              <a:t>BLOCOS DE SENSORES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039" y="0"/>
            <a:ext cx="1826341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2" r="-374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5"/>
          <p:cNvSpPr txBox="1"/>
          <p:nvPr/>
        </p:nvSpPr>
        <p:spPr>
          <a:xfrm>
            <a:off x="1221757" y="5143500"/>
            <a:ext cx="15765825" cy="276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9999" spc="199" dirty="0">
                <a:solidFill>
                  <a:srgbClr val="F8CF2C"/>
                </a:solidFill>
                <a:latin typeface="Oswald Bold"/>
              </a:rPr>
              <a:t>PROGRAMANDO O ARDUÍNO NO PICTOBLOX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81" y="0"/>
            <a:ext cx="8052619" cy="10287000"/>
          </a:xfrm>
          <a:custGeom>
            <a:avLst/>
            <a:gdLst/>
            <a:ahLst/>
            <a:cxnLst/>
            <a:rect l="l" t="t" r="r" b="b"/>
            <a:pathLst>
              <a:path w="8131778" h="10883974">
                <a:moveTo>
                  <a:pt x="0" y="0"/>
                </a:moveTo>
                <a:lnTo>
                  <a:pt x="8131777" y="0"/>
                </a:lnTo>
                <a:lnTo>
                  <a:pt x="8131777" y="10883974"/>
                </a:lnTo>
                <a:lnTo>
                  <a:pt x="0" y="10883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2" r="-169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8549332" y="1806766"/>
            <a:ext cx="894767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94" dirty="0">
                <a:latin typeface="Montserrat Light"/>
              </a:rPr>
              <a:t>O </a:t>
            </a:r>
            <a:r>
              <a:rPr lang="en-US" sz="4400" spc="94" dirty="0" err="1">
                <a:latin typeface="Montserrat Light"/>
                <a:hlinkClick r:id="rId3" tooltip="https://pictoblox.a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pictoblox</a:t>
            </a:r>
            <a:r>
              <a:rPr lang="en-US" sz="4400" spc="94" dirty="0">
                <a:latin typeface="Montserrat Light"/>
                <a:hlinkClick r:id="rId3" tooltip="https://pictoblox.a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00" spc="94" dirty="0">
                <a:latin typeface="Montserrat Light"/>
              </a:rPr>
              <a:t>é </a:t>
            </a:r>
            <a:r>
              <a:rPr lang="en-US" sz="4400" spc="94" dirty="0" err="1">
                <a:latin typeface="Montserrat Light"/>
              </a:rPr>
              <a:t>uma</a:t>
            </a:r>
            <a:r>
              <a:rPr lang="en-US" sz="4400" spc="94" dirty="0">
                <a:latin typeface="Montserrat Light"/>
              </a:rPr>
              <a:t> ferramenta </a:t>
            </a:r>
            <a:r>
              <a:rPr lang="en-US" sz="4400" spc="94" dirty="0" err="1">
                <a:latin typeface="Montserrat Light"/>
              </a:rPr>
              <a:t>baseada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muito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parecida</a:t>
            </a:r>
            <a:r>
              <a:rPr lang="en-US" sz="4400" spc="94" dirty="0">
                <a:latin typeface="Montserrat Light"/>
              </a:rPr>
              <a:t> com o Scratch que </a:t>
            </a:r>
            <a:r>
              <a:rPr lang="en-US" sz="4400" spc="94" dirty="0" err="1">
                <a:latin typeface="Montserrat Light"/>
              </a:rPr>
              <a:t>permite</a:t>
            </a:r>
            <a:r>
              <a:rPr lang="en-US" sz="4400" spc="94" dirty="0">
                <a:latin typeface="Montserrat Light"/>
              </a:rPr>
              <a:t> o </a:t>
            </a:r>
            <a:r>
              <a:rPr lang="en-US" sz="4400" spc="94" dirty="0" err="1">
                <a:latin typeface="Montserrat Light"/>
              </a:rPr>
              <a:t>desenvolvimento</a:t>
            </a:r>
            <a:r>
              <a:rPr lang="en-US" sz="4400" spc="94" dirty="0">
                <a:latin typeface="Montserrat Light"/>
              </a:rPr>
              <a:t> de </a:t>
            </a:r>
            <a:r>
              <a:rPr lang="en-US" sz="4400" spc="94" dirty="0" err="1">
                <a:latin typeface="Montserrat Light"/>
              </a:rPr>
              <a:t>programação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em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blocos</a:t>
            </a:r>
            <a:r>
              <a:rPr lang="en-US" sz="4400" spc="94" dirty="0">
                <a:latin typeface="Montserrat Light"/>
              </a:rPr>
              <a:t>, mas com um plus: é </a:t>
            </a:r>
            <a:r>
              <a:rPr lang="en-US" sz="4400" spc="94" dirty="0" err="1">
                <a:latin typeface="Montserrat Light"/>
              </a:rPr>
              <a:t>possível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conectar</a:t>
            </a:r>
            <a:r>
              <a:rPr lang="en-US" sz="4400" spc="94" dirty="0">
                <a:latin typeface="Montserrat Light"/>
              </a:rPr>
              <a:t> e </a:t>
            </a:r>
            <a:r>
              <a:rPr lang="en-US" sz="4400" spc="94" dirty="0" err="1">
                <a:latin typeface="Montserrat Light"/>
              </a:rPr>
              <a:t>programar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muitas</a:t>
            </a:r>
            <a:r>
              <a:rPr lang="en-US" sz="4400" spc="94" dirty="0">
                <a:latin typeface="Montserrat Light"/>
              </a:rPr>
              <a:t> </a:t>
            </a:r>
            <a:r>
              <a:rPr lang="en-US" sz="4400" spc="94" dirty="0" err="1">
                <a:latin typeface="Montserrat Light"/>
              </a:rPr>
              <a:t>placas</a:t>
            </a:r>
            <a:r>
              <a:rPr lang="en-US" sz="4400" spc="94" dirty="0">
                <a:latin typeface="Montserrat Light"/>
              </a:rPr>
              <a:t> (</a:t>
            </a:r>
            <a:r>
              <a:rPr lang="en-US" sz="4400" spc="94" dirty="0" err="1">
                <a:latin typeface="Montserrat Light"/>
              </a:rPr>
              <a:t>microcontroladores</a:t>
            </a:r>
            <a:r>
              <a:rPr lang="en-US" sz="4400" spc="94" dirty="0">
                <a:latin typeface="Montserrat Light"/>
              </a:rPr>
              <a:t>), </a:t>
            </a:r>
            <a:r>
              <a:rPr lang="en-US" sz="4400" spc="94" dirty="0" err="1">
                <a:latin typeface="Montserrat Light"/>
              </a:rPr>
              <a:t>como</a:t>
            </a:r>
            <a:r>
              <a:rPr lang="en-US" sz="4400" spc="94" dirty="0">
                <a:latin typeface="Montserrat Light"/>
              </a:rPr>
              <a:t> o </a:t>
            </a:r>
            <a:r>
              <a:rPr lang="en-US" sz="4400" spc="94" dirty="0" err="1">
                <a:latin typeface="Montserrat Light"/>
              </a:rPr>
              <a:t>arduino</a:t>
            </a:r>
            <a:r>
              <a:rPr lang="en-US" sz="4400" spc="94" dirty="0">
                <a:latin typeface="Montserrat Light"/>
              </a:rPr>
              <a:t>, com </a:t>
            </a:r>
            <a:r>
              <a:rPr lang="en-US" sz="4400" spc="94" dirty="0" err="1">
                <a:latin typeface="Montserrat Light"/>
              </a:rPr>
              <a:t>essa</a:t>
            </a:r>
            <a:r>
              <a:rPr lang="en-US" sz="4400" spc="94" dirty="0">
                <a:latin typeface="Montserrat Light"/>
              </a:rPr>
              <a:t> ferramenta.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4832" y="571500"/>
            <a:ext cx="980044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98"/>
              </a:lnSpc>
            </a:pPr>
            <a:r>
              <a:rPr lang="en-US" sz="6726" b="1" spc="269" dirty="0">
                <a:solidFill>
                  <a:srgbClr val="7030A0"/>
                </a:solidFill>
                <a:latin typeface="Oswald"/>
              </a:rPr>
              <a:t>PICTOBLOX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39500" y="2854249"/>
            <a:ext cx="8495202" cy="61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726353" y="0"/>
            <a:ext cx="10100716" cy="10287000"/>
          </a:xfrm>
          <a:custGeom>
            <a:avLst/>
            <a:gdLst/>
            <a:ahLst/>
            <a:cxnLst/>
            <a:rect l="l" t="t" r="r" b="b"/>
            <a:pathLst>
              <a:path w="10100716" h="10287000">
                <a:moveTo>
                  <a:pt x="0" y="0"/>
                </a:moveTo>
                <a:lnTo>
                  <a:pt x="10100717" y="0"/>
                </a:lnTo>
                <a:lnTo>
                  <a:pt x="101007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08089" y="2974332"/>
            <a:ext cx="8418264" cy="220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6"/>
              </a:lnSpc>
            </a:pPr>
            <a:r>
              <a:rPr lang="en-US" sz="3351" spc="67" dirty="0">
                <a:latin typeface="Montserrat Classic Bold"/>
              </a:rPr>
              <a:t> É </a:t>
            </a:r>
            <a:r>
              <a:rPr lang="en-US" sz="3351" spc="67" dirty="0" err="1">
                <a:latin typeface="Montserrat Classic Bold"/>
              </a:rPr>
              <a:t>possível</a:t>
            </a:r>
            <a:r>
              <a:rPr lang="en-US" sz="3351" spc="67" dirty="0">
                <a:latin typeface="Montserrat Classic Bold"/>
              </a:rPr>
              <a:t> </a:t>
            </a:r>
            <a:r>
              <a:rPr lang="en-US" sz="3351" spc="67" dirty="0" err="1">
                <a:latin typeface="Montserrat Classic Bold"/>
              </a:rPr>
              <a:t>fazer</a:t>
            </a:r>
            <a:r>
              <a:rPr lang="en-US" sz="3351" spc="67" dirty="0">
                <a:latin typeface="Montserrat Classic Bold"/>
              </a:rPr>
              <a:t> download da ferramenta, </a:t>
            </a:r>
            <a:r>
              <a:rPr lang="en-US" sz="3351" spc="67" dirty="0" err="1">
                <a:latin typeface="Montserrat Classic Bold"/>
              </a:rPr>
              <a:t>instalar</a:t>
            </a:r>
            <a:r>
              <a:rPr lang="en-US" sz="3351" spc="67" dirty="0">
                <a:latin typeface="Montserrat Classic Bold"/>
              </a:rPr>
              <a:t> no </a:t>
            </a:r>
            <a:r>
              <a:rPr lang="en-US" sz="3351" spc="67" dirty="0" err="1">
                <a:latin typeface="Montserrat Classic Bold"/>
              </a:rPr>
              <a:t>computador</a:t>
            </a:r>
            <a:r>
              <a:rPr lang="en-US" sz="3351" spc="67" dirty="0">
                <a:latin typeface="Montserrat Classic Bold"/>
              </a:rPr>
              <a:t> </a:t>
            </a:r>
            <a:r>
              <a:rPr lang="en-US" sz="3351" spc="67" dirty="0" err="1">
                <a:latin typeface="Montserrat Classic Bold"/>
              </a:rPr>
              <a:t>ou</a:t>
            </a:r>
            <a:r>
              <a:rPr lang="en-US" sz="3351" spc="67" dirty="0">
                <a:latin typeface="Montserrat Classic Bold"/>
              </a:rPr>
              <a:t> </a:t>
            </a:r>
            <a:r>
              <a:rPr lang="en-US" sz="3351" spc="67" dirty="0" err="1">
                <a:latin typeface="Montserrat Classic Bold"/>
              </a:rPr>
              <a:t>dispositivo</a:t>
            </a:r>
            <a:r>
              <a:rPr lang="en-US" sz="3351" spc="67" dirty="0">
                <a:latin typeface="Montserrat Classic Bold"/>
              </a:rPr>
              <a:t> </a:t>
            </a:r>
            <a:r>
              <a:rPr lang="en-US" sz="3351" spc="67" dirty="0" err="1">
                <a:latin typeface="Montserrat Classic Bold"/>
              </a:rPr>
              <a:t>móvel</a:t>
            </a:r>
            <a:r>
              <a:rPr lang="en-US" sz="3351" spc="67" dirty="0">
                <a:latin typeface="Montserrat Classic Bold"/>
              </a:rPr>
              <a:t> e </a:t>
            </a:r>
            <a:r>
              <a:rPr lang="en-US" sz="3351" spc="67" dirty="0" err="1">
                <a:latin typeface="Montserrat Classic Bold"/>
              </a:rPr>
              <a:t>fazer</a:t>
            </a:r>
            <a:r>
              <a:rPr lang="en-US" sz="3351" spc="67" dirty="0">
                <a:latin typeface="Montserrat Classic Bold"/>
              </a:rPr>
              <a:t> a </a:t>
            </a:r>
            <a:r>
              <a:rPr lang="en-US" sz="3351" spc="67" dirty="0" err="1">
                <a:latin typeface="Montserrat Classic Bold"/>
              </a:rPr>
              <a:t>programação</a:t>
            </a:r>
            <a:r>
              <a:rPr lang="en-US" sz="3351" spc="67" dirty="0">
                <a:latin typeface="Montserrat Classic Bold"/>
              </a:rPr>
              <a:t> </a:t>
            </a:r>
            <a:r>
              <a:rPr lang="en-US" sz="3351" spc="67" dirty="0" err="1">
                <a:latin typeface="Montserrat Classic Bold"/>
              </a:rPr>
              <a:t>normalmente</a:t>
            </a:r>
            <a:r>
              <a:rPr lang="en-US" sz="3351" spc="67" dirty="0">
                <a:latin typeface="Montserrat Classic Bold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2" y="9583084"/>
            <a:ext cx="8641773" cy="25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spc="319">
                <a:latin typeface="Montserrat Classic"/>
              </a:rPr>
              <a:t>Prof. Portela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1A252F3-A591-0995-6399-0749230C8975}"/>
              </a:ext>
            </a:extLst>
          </p:cNvPr>
          <p:cNvSpPr txBox="1"/>
          <p:nvPr/>
        </p:nvSpPr>
        <p:spPr>
          <a:xfrm>
            <a:off x="330212" y="447723"/>
            <a:ext cx="9491629" cy="94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8"/>
              </a:lnSpc>
            </a:pPr>
            <a:r>
              <a:rPr lang="en-US" sz="6726" b="1" spc="269" dirty="0">
                <a:solidFill>
                  <a:srgbClr val="7030A0"/>
                </a:solidFill>
                <a:latin typeface="Oswald"/>
              </a:rPr>
              <a:t>PICTOBLOX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372010" y="0"/>
            <a:ext cx="6908616" cy="10287000"/>
          </a:xfrm>
          <a:custGeom>
            <a:avLst/>
            <a:gdLst/>
            <a:ahLst/>
            <a:cxnLst/>
            <a:rect l="l" t="t" r="r" b="b"/>
            <a:pathLst>
              <a:path w="6908616" h="13442153">
                <a:moveTo>
                  <a:pt x="0" y="0"/>
                </a:moveTo>
                <a:lnTo>
                  <a:pt x="6908616" y="0"/>
                </a:lnTo>
                <a:lnTo>
                  <a:pt x="6908616" y="13442152"/>
                </a:lnTo>
                <a:lnTo>
                  <a:pt x="0" y="13442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92" r="-312469" b="-95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88207" y="4226865"/>
            <a:ext cx="9927393" cy="177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1"/>
              </a:lnSpc>
            </a:pPr>
            <a:r>
              <a:rPr lang="en-US" sz="5424" spc="108">
                <a:latin typeface="Montserrat Classic Bold"/>
              </a:rPr>
              <a:t>BLOCOS DE CONTROLE</a:t>
            </a:r>
          </a:p>
          <a:p>
            <a:pPr>
              <a:lnSpc>
                <a:spcPts val="7051"/>
              </a:lnSpc>
            </a:pPr>
            <a:endParaRPr lang="en-US" sz="5424" spc="108">
              <a:latin typeface="Montserrat Classic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47C7037-CB15-25F3-F585-BC1F52B2C875}"/>
              </a:ext>
            </a:extLst>
          </p:cNvPr>
          <p:cNvSpPr txBox="1"/>
          <p:nvPr/>
        </p:nvSpPr>
        <p:spPr>
          <a:xfrm>
            <a:off x="330212" y="447723"/>
            <a:ext cx="9491629" cy="94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8"/>
              </a:lnSpc>
            </a:pPr>
            <a:r>
              <a:rPr lang="en-US" sz="6726" b="1" spc="269" dirty="0">
                <a:solidFill>
                  <a:srgbClr val="7030A0"/>
                </a:solidFill>
                <a:latin typeface="Oswald"/>
              </a:rPr>
              <a:t>PICTOBLOX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820400" y="0"/>
            <a:ext cx="7138432" cy="10287000"/>
          </a:xfrm>
          <a:custGeom>
            <a:avLst/>
            <a:gdLst/>
            <a:ahLst/>
            <a:cxnLst/>
            <a:rect l="l" t="t" r="r" b="b"/>
            <a:pathLst>
              <a:path w="7138432" h="11923748">
                <a:moveTo>
                  <a:pt x="0" y="0"/>
                </a:moveTo>
                <a:lnTo>
                  <a:pt x="7138432" y="0"/>
                </a:lnTo>
                <a:lnTo>
                  <a:pt x="7138432" y="11923748"/>
                </a:lnTo>
                <a:lnTo>
                  <a:pt x="0" y="11923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970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88207" y="4226865"/>
            <a:ext cx="9927393" cy="177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1"/>
              </a:lnSpc>
            </a:pPr>
            <a:r>
              <a:rPr lang="en-US" sz="5424" spc="108">
                <a:latin typeface="Montserrat Classic Bold"/>
              </a:rPr>
              <a:t>BLOCOS DE OPERADORES</a:t>
            </a:r>
          </a:p>
          <a:p>
            <a:pPr>
              <a:lnSpc>
                <a:spcPts val="7051"/>
              </a:lnSpc>
            </a:pPr>
            <a:endParaRPr lang="en-US" sz="5424" spc="108">
              <a:latin typeface="Montserrat Classic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72400" y="968698"/>
            <a:ext cx="2743200" cy="207818"/>
          </a:xfrm>
          <a:prstGeom prst="rect">
            <a:avLst/>
          </a:prstGeom>
          <a:solidFill>
            <a:srgbClr val="FFFEE6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7772400" y="9110484"/>
            <a:ext cx="2743200" cy="207818"/>
          </a:xfrm>
          <a:prstGeom prst="rect">
            <a:avLst/>
          </a:prstGeom>
          <a:solidFill>
            <a:srgbClr val="FFFEE6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080103" y="0"/>
            <a:ext cx="8207897" cy="10287000"/>
          </a:xfrm>
          <a:custGeom>
            <a:avLst/>
            <a:gdLst/>
            <a:ahLst/>
            <a:cxnLst/>
            <a:rect l="l" t="t" r="r" b="b"/>
            <a:pathLst>
              <a:path w="8207897" h="14400060">
                <a:moveTo>
                  <a:pt x="0" y="0"/>
                </a:moveTo>
                <a:lnTo>
                  <a:pt x="8207897" y="0"/>
                </a:lnTo>
                <a:lnTo>
                  <a:pt x="8207897" y="14400060"/>
                </a:lnTo>
                <a:lnTo>
                  <a:pt x="0" y="14400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20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88207" y="4226865"/>
            <a:ext cx="9927393" cy="177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1"/>
              </a:lnSpc>
            </a:pPr>
            <a:r>
              <a:rPr lang="en-US" sz="5424" spc="108">
                <a:latin typeface="Montserrat Classic Bold"/>
              </a:rPr>
              <a:t>BLOCOS DE VARIÁVEIS</a:t>
            </a:r>
          </a:p>
          <a:p>
            <a:pPr>
              <a:lnSpc>
                <a:spcPts val="7051"/>
              </a:lnSpc>
            </a:pPr>
            <a:endParaRPr lang="en-US" sz="5424" spc="108">
              <a:latin typeface="Montserrat Classic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72400" y="968698"/>
            <a:ext cx="2743200" cy="207818"/>
          </a:xfrm>
          <a:prstGeom prst="rect">
            <a:avLst/>
          </a:prstGeom>
          <a:solidFill>
            <a:srgbClr val="FFFEE6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7772400" y="9110484"/>
            <a:ext cx="2743200" cy="207818"/>
          </a:xfrm>
          <a:prstGeom prst="rect">
            <a:avLst/>
          </a:prstGeom>
          <a:solidFill>
            <a:srgbClr val="FFFEE6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1483106" y="0"/>
            <a:ext cx="6804894" cy="10278397"/>
          </a:xfrm>
          <a:custGeom>
            <a:avLst/>
            <a:gdLst/>
            <a:ahLst/>
            <a:cxnLst/>
            <a:rect l="l" t="t" r="r" b="b"/>
            <a:pathLst>
              <a:path w="6804894" h="12329003">
                <a:moveTo>
                  <a:pt x="0" y="0"/>
                </a:moveTo>
                <a:lnTo>
                  <a:pt x="6804894" y="0"/>
                </a:lnTo>
                <a:lnTo>
                  <a:pt x="6804894" y="12329003"/>
                </a:lnTo>
                <a:lnTo>
                  <a:pt x="0" y="12329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225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608844" y="288456"/>
            <a:ext cx="9927393" cy="177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1"/>
              </a:lnSpc>
            </a:pPr>
            <a:r>
              <a:rPr lang="en-US" sz="5424" spc="108" dirty="0">
                <a:latin typeface="Montserrat Classic Bold"/>
              </a:rPr>
              <a:t>BLOCOS DE ARDUINO</a:t>
            </a:r>
          </a:p>
          <a:p>
            <a:pPr>
              <a:lnSpc>
                <a:spcPts val="7051"/>
              </a:lnSpc>
            </a:pPr>
            <a:endParaRPr lang="en-US" sz="5424" spc="108" dirty="0">
              <a:latin typeface="Montserrat Classic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0" y="35641"/>
            <a:ext cx="7911103" cy="10660125"/>
          </a:xfrm>
          <a:custGeom>
            <a:avLst/>
            <a:gdLst/>
            <a:ahLst/>
            <a:cxnLst/>
            <a:rect l="l" t="t" r="r" b="b"/>
            <a:pathLst>
              <a:path w="6876612" h="11104534">
                <a:moveTo>
                  <a:pt x="0" y="0"/>
                </a:moveTo>
                <a:lnTo>
                  <a:pt x="6876612" y="0"/>
                </a:lnTo>
                <a:lnTo>
                  <a:pt x="6876612" y="11104534"/>
                </a:lnTo>
                <a:lnTo>
                  <a:pt x="0" y="11104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58" r="-207085" b="-34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62858" y="35642"/>
            <a:ext cx="992739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1"/>
              </a:lnSpc>
            </a:pPr>
            <a:r>
              <a:rPr lang="en-US" sz="5424" spc="108">
                <a:latin typeface="Montserrat Classic Bold"/>
              </a:rPr>
              <a:t>BLOCOS DE ATUADORES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14027</TotalTime>
  <Words>109</Words>
  <Application>Microsoft Office PowerPoint</Application>
  <PresentationFormat>Personalizar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Montserrat Light</vt:lpstr>
      <vt:lpstr>Montserrat Classic</vt:lpstr>
      <vt:lpstr>Calibri</vt:lpstr>
      <vt:lpstr>Oswald Bold</vt:lpstr>
      <vt:lpstr>Oswald</vt:lpstr>
      <vt:lpstr>Montserrat Classic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07 - Programando o arduíno no Pictoblox</dc:title>
  <dc:creator>Usuario</dc:creator>
  <cp:lastModifiedBy>Ranildo Lopes de Sousa Penha</cp:lastModifiedBy>
  <cp:revision>10</cp:revision>
  <dcterms:created xsi:type="dcterms:W3CDTF">2006-08-16T00:00:00Z</dcterms:created>
  <dcterms:modified xsi:type="dcterms:W3CDTF">2024-01-25T06:55:47Z</dcterms:modified>
  <dc:identifier>DAFus9xx0dA</dc:identifier>
</cp:coreProperties>
</file>